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4F7BE09-168F-4B0C-9967-BB049FD6D7E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D5478C8-2ACA-41A0-A19C-5D69C00D73F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E09-168F-4B0C-9967-BB049FD6D7E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8C8-2ACA-41A0-A19C-5D69C00D73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E09-168F-4B0C-9967-BB049FD6D7E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8C8-2ACA-41A0-A19C-5D69C00D73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E09-168F-4B0C-9967-BB049FD6D7E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8C8-2ACA-41A0-A19C-5D69C00D73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4F7BE09-168F-4B0C-9967-BB049FD6D7E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D5478C8-2ACA-41A0-A19C-5D69C00D73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E09-168F-4B0C-9967-BB049FD6D7E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8C8-2ACA-41A0-A19C-5D69C00D73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E09-168F-4B0C-9967-BB049FD6D7E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8C8-2ACA-41A0-A19C-5D69C00D73F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E09-168F-4B0C-9967-BB049FD6D7E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8C8-2ACA-41A0-A19C-5D69C00D73F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E09-168F-4B0C-9967-BB049FD6D7E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8C8-2ACA-41A0-A19C-5D69C00D73F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E09-168F-4B0C-9967-BB049FD6D7E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8C8-2ACA-41A0-A19C-5D69C00D73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E09-168F-4B0C-9967-BB049FD6D7E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8C8-2ACA-41A0-A19C-5D69C00D73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F7BE09-168F-4B0C-9967-BB049FD6D7E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5478C8-2ACA-41A0-A19C-5D69C00D73F4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92888" cy="3456384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  <a:t>Презентация по немецкому языку по теме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  <a:t>«Степени </a:t>
            </a:r>
            <a:r>
              <a:rPr lang="ru-RU" sz="40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  <a:t>сравнения прилагательных и наречий </a:t>
            </a:r>
            <a:r>
              <a:rPr lang="ru-RU" sz="40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  <a:t>немецком </a:t>
            </a:r>
            <a:r>
              <a:rPr lang="ru-RU" sz="40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  <a:t>языке»</a:t>
            </a:r>
            <a:endParaRPr lang="ru-RU" sz="4000" b="1" dirty="0" smtClean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645024"/>
            <a:ext cx="7272808" cy="2088232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Составитель: </a:t>
            </a:r>
          </a:p>
          <a:p>
            <a:r>
              <a:rPr lang="ru-RU" sz="2400" dirty="0" smtClean="0"/>
              <a:t>ассистент </a:t>
            </a:r>
            <a:r>
              <a:rPr lang="ru-RU" sz="2400" dirty="0" smtClean="0"/>
              <a:t>кафедры </a:t>
            </a:r>
            <a:r>
              <a:rPr lang="ru-RU" sz="2400" dirty="0" smtClean="0"/>
              <a:t>довузовской </a:t>
            </a:r>
            <a:r>
              <a:rPr lang="ru-RU" sz="2400" dirty="0" smtClean="0"/>
              <a:t>подготовки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 smtClean="0"/>
              <a:t>профориентации – </a:t>
            </a:r>
            <a:r>
              <a:rPr lang="ru-RU" sz="2400" b="1" dirty="0" err="1" smtClean="0">
                <a:solidFill>
                  <a:srgbClr val="00B050"/>
                </a:solidFill>
              </a:rPr>
              <a:t>Протопопова</a:t>
            </a:r>
            <a:r>
              <a:rPr lang="ru-RU" sz="2400" b="1" dirty="0" smtClean="0">
                <a:solidFill>
                  <a:srgbClr val="00B050"/>
                </a:solidFill>
              </a:rPr>
              <a:t> Т.В.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2837"/>
            <a:ext cx="8229600" cy="645883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Исключения</a:t>
            </a:r>
            <a:endParaRPr lang="ru-RU" sz="3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Следует запомнить следующие степени сравнения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88840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gut </a:t>
            </a:r>
            <a:r>
              <a:rPr lang="en-US" sz="3200" dirty="0"/>
              <a:t>(</a:t>
            </a:r>
            <a:r>
              <a:rPr lang="ru-RU" sz="3200" dirty="0"/>
              <a:t>хороший</a:t>
            </a:r>
            <a:r>
              <a:rPr lang="en-US" sz="3200" dirty="0"/>
              <a:t>) – besser – am </a:t>
            </a:r>
            <a:r>
              <a:rPr lang="en-US" sz="3200" dirty="0" err="1"/>
              <a:t>besten</a:t>
            </a:r>
            <a:endParaRPr lang="ru-RU" sz="3200" dirty="0"/>
          </a:p>
          <a:p>
            <a:r>
              <a:rPr lang="en-US" sz="3200" dirty="0" err="1"/>
              <a:t>gern</a:t>
            </a:r>
            <a:r>
              <a:rPr lang="en-US" sz="3200" dirty="0"/>
              <a:t> (</a:t>
            </a:r>
            <a:r>
              <a:rPr lang="ru-RU" sz="3200" dirty="0"/>
              <a:t>охотно</a:t>
            </a:r>
            <a:r>
              <a:rPr lang="en-US" sz="3200" dirty="0"/>
              <a:t>) – </a:t>
            </a:r>
            <a:r>
              <a:rPr lang="en-US" sz="3200" dirty="0" err="1"/>
              <a:t>lieber</a:t>
            </a:r>
            <a:r>
              <a:rPr lang="en-US" sz="3200" dirty="0"/>
              <a:t> – am </a:t>
            </a:r>
            <a:r>
              <a:rPr lang="en-US" sz="3200" dirty="0" err="1"/>
              <a:t>liebsten</a:t>
            </a:r>
            <a:endParaRPr lang="ru-RU" sz="3200" dirty="0"/>
          </a:p>
          <a:p>
            <a:r>
              <a:rPr lang="en-US" sz="3200" dirty="0"/>
              <a:t>viel (</a:t>
            </a:r>
            <a:r>
              <a:rPr lang="ru-RU" sz="3200" dirty="0"/>
              <a:t>много</a:t>
            </a:r>
            <a:r>
              <a:rPr lang="en-US" sz="3200" dirty="0"/>
              <a:t>) – mehr – am </a:t>
            </a:r>
            <a:r>
              <a:rPr lang="en-US" sz="3200" dirty="0" err="1" smtClean="0"/>
              <a:t>meisten</a:t>
            </a:r>
            <a:endParaRPr lang="en-US" sz="3200" dirty="0" smtClean="0"/>
          </a:p>
          <a:p>
            <a:r>
              <a:rPr lang="en-US" sz="3200" dirty="0"/>
              <a:t>nah (</a:t>
            </a:r>
            <a:r>
              <a:rPr lang="ru-RU" sz="3200" dirty="0"/>
              <a:t>близкий</a:t>
            </a:r>
            <a:r>
              <a:rPr lang="en-US" sz="3200" dirty="0"/>
              <a:t>) – </a:t>
            </a:r>
            <a:r>
              <a:rPr lang="en-US" sz="3200" dirty="0" err="1"/>
              <a:t>näher</a:t>
            </a:r>
            <a:r>
              <a:rPr lang="en-US" sz="3200" dirty="0"/>
              <a:t> –</a:t>
            </a:r>
            <a:r>
              <a:rPr lang="en-US" sz="3200" dirty="0" smtClean="0"/>
              <a:t> </a:t>
            </a:r>
            <a:r>
              <a:rPr lang="en-US" sz="3200" dirty="0"/>
              <a:t>am </a:t>
            </a:r>
            <a:r>
              <a:rPr lang="en-US" sz="3200" dirty="0" err="1"/>
              <a:t>nächsten</a:t>
            </a:r>
            <a:endParaRPr lang="ru-RU" sz="3200" dirty="0"/>
          </a:p>
          <a:p>
            <a:r>
              <a:rPr lang="en-US" sz="3200" dirty="0" err="1"/>
              <a:t>hoch</a:t>
            </a:r>
            <a:r>
              <a:rPr lang="en-US" sz="3200" dirty="0"/>
              <a:t> (</a:t>
            </a:r>
            <a:r>
              <a:rPr lang="ru-RU" sz="3200" dirty="0"/>
              <a:t>высокий</a:t>
            </a:r>
            <a:r>
              <a:rPr lang="en-US" sz="3200" dirty="0"/>
              <a:t>) – </a:t>
            </a:r>
            <a:r>
              <a:rPr lang="en-US" sz="3200" dirty="0" err="1"/>
              <a:t>höher</a:t>
            </a:r>
            <a:r>
              <a:rPr lang="en-US" sz="3200" dirty="0"/>
              <a:t> –</a:t>
            </a:r>
            <a:r>
              <a:rPr lang="en-US" sz="3200" dirty="0" smtClean="0"/>
              <a:t> </a:t>
            </a:r>
            <a:r>
              <a:rPr lang="en-US" sz="3200" dirty="0"/>
              <a:t>am </a:t>
            </a:r>
            <a:r>
              <a:rPr lang="en-US" sz="3200" dirty="0" err="1"/>
              <a:t>höchsten</a:t>
            </a:r>
            <a:endParaRPr lang="ru-RU" sz="3200" dirty="0"/>
          </a:p>
          <a:p>
            <a:r>
              <a:rPr lang="de-DE" sz="3200" dirty="0" smtClean="0"/>
              <a:t>bald(</a:t>
            </a:r>
            <a:r>
              <a:rPr lang="ru-RU" sz="3200" dirty="0" smtClean="0"/>
              <a:t>скоро</a:t>
            </a:r>
            <a:r>
              <a:rPr lang="de-DE" sz="3200" dirty="0" smtClean="0"/>
              <a:t>)</a:t>
            </a:r>
            <a:r>
              <a:rPr lang="ru-RU" sz="3200" dirty="0" smtClean="0"/>
              <a:t> </a:t>
            </a:r>
            <a:r>
              <a:rPr lang="en-US" sz="3200" dirty="0"/>
              <a:t>–</a:t>
            </a:r>
            <a:r>
              <a:rPr lang="ru-RU" sz="3200" dirty="0" smtClean="0"/>
              <a:t> </a:t>
            </a:r>
            <a:r>
              <a:rPr lang="de-DE" sz="3200" dirty="0" smtClean="0"/>
              <a:t>eher </a:t>
            </a:r>
            <a:r>
              <a:rPr lang="en-US" sz="3200" dirty="0"/>
              <a:t>–</a:t>
            </a:r>
            <a:r>
              <a:rPr lang="ru-RU" sz="3200" dirty="0" smtClean="0"/>
              <a:t> </a:t>
            </a:r>
            <a:r>
              <a:rPr lang="de-DE" sz="3200" dirty="0" smtClean="0"/>
              <a:t>am ehesten</a:t>
            </a:r>
            <a:endParaRPr lang="en-US" sz="3200" dirty="0"/>
          </a:p>
          <a:p>
            <a:r>
              <a:rPr lang="de-DE" sz="3200" dirty="0"/>
              <a:t>v</a:t>
            </a:r>
            <a:r>
              <a:rPr lang="de-DE" sz="3200" dirty="0" smtClean="0"/>
              <a:t>iel (</a:t>
            </a:r>
            <a:r>
              <a:rPr lang="ru-RU" sz="3200" dirty="0" smtClean="0"/>
              <a:t>много</a:t>
            </a:r>
            <a:r>
              <a:rPr lang="de-DE" sz="3200" dirty="0" smtClean="0"/>
              <a:t>)</a:t>
            </a:r>
            <a:r>
              <a:rPr lang="ru-RU" sz="3200" dirty="0" smtClean="0"/>
              <a:t> </a:t>
            </a:r>
            <a:r>
              <a:rPr lang="en-US" sz="3200" dirty="0"/>
              <a:t>–</a:t>
            </a:r>
            <a:r>
              <a:rPr lang="de-DE" sz="3200" dirty="0" smtClean="0"/>
              <a:t> mehr</a:t>
            </a:r>
            <a:r>
              <a:rPr lang="ru-RU" sz="3200" dirty="0" smtClean="0"/>
              <a:t> </a:t>
            </a:r>
            <a:r>
              <a:rPr lang="en-US" sz="3200" dirty="0"/>
              <a:t>–</a:t>
            </a:r>
            <a:r>
              <a:rPr lang="de-DE" sz="3200" dirty="0" smtClean="0"/>
              <a:t> am meisten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765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2837"/>
            <a:ext cx="8229600" cy="645883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Исключения</a:t>
            </a:r>
            <a:endParaRPr lang="ru-RU" sz="3600" dirty="0" smtClean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Имена прилагательные на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e-DE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теряют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de-DE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dunk</a:t>
            </a:r>
            <a:r>
              <a:rPr lang="de-DE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dun</a:t>
            </a:r>
            <a:r>
              <a:rPr lang="de-DE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kl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am dun</a:t>
            </a:r>
            <a:r>
              <a:rPr lang="de-DE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sten</a:t>
            </a:r>
          </a:p>
          <a:p>
            <a:pPr algn="ctr">
              <a:buFont typeface="Arial" charset="0"/>
              <a:buNone/>
            </a:pP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teu</a:t>
            </a:r>
            <a:r>
              <a:rPr lang="de-DE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teu</a:t>
            </a:r>
            <a:r>
              <a:rPr lang="de-DE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am teu</a:t>
            </a:r>
            <a:r>
              <a:rPr lang="de-DE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sten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28055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Употребление</a:t>
            </a:r>
            <a:r>
              <a:rPr lang="en-US" sz="2800" dirty="0" smtClean="0"/>
              <a:t> </a:t>
            </a:r>
            <a:r>
              <a:rPr lang="ru-RU" sz="2800" dirty="0" smtClean="0"/>
              <a:t>степеней</a:t>
            </a:r>
            <a:r>
              <a:rPr lang="en-US" sz="2800" dirty="0" smtClean="0"/>
              <a:t> </a:t>
            </a:r>
            <a:r>
              <a:rPr lang="ru-RU" sz="2800" dirty="0" smtClean="0"/>
              <a:t>сравнения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52736"/>
            <a:ext cx="7056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При сравнении в форме сравнительной</a:t>
            </a:r>
            <a:r>
              <a:rPr lang="en-US" sz="2400" dirty="0" smtClean="0"/>
              <a:t> </a:t>
            </a:r>
            <a:r>
              <a:rPr lang="ru-RU" sz="2400" dirty="0" smtClean="0"/>
              <a:t>степени употребляется </a:t>
            </a:r>
            <a:r>
              <a:rPr lang="en-US" sz="2400" dirty="0" smtClean="0"/>
              <a:t> </a:t>
            </a:r>
            <a:r>
              <a:rPr lang="ru-RU" sz="2400" dirty="0" smtClean="0"/>
              <a:t>союз </a:t>
            </a:r>
            <a:r>
              <a:rPr lang="ru-RU" sz="2400" dirty="0" err="1" smtClean="0">
                <a:solidFill>
                  <a:srgbClr val="7030A0"/>
                </a:solidFill>
              </a:rPr>
              <a:t>als</a:t>
            </a:r>
            <a:r>
              <a:rPr lang="en-US" sz="2400" dirty="0" smtClean="0"/>
              <a:t> </a:t>
            </a:r>
            <a:r>
              <a:rPr lang="ru-RU" sz="2400" dirty="0" smtClean="0"/>
              <a:t>(чем):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418802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Der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Hund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 ist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größer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als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die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Katze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20618"/>
            <a:ext cx="3533378" cy="323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2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28055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Употребление</a:t>
            </a:r>
            <a:r>
              <a:rPr lang="en-US" sz="2800" dirty="0" smtClean="0"/>
              <a:t> </a:t>
            </a:r>
            <a:r>
              <a:rPr lang="ru-RU" sz="2800" dirty="0" smtClean="0"/>
              <a:t>степеней</a:t>
            </a:r>
            <a:r>
              <a:rPr lang="en-US" sz="2800" dirty="0" smtClean="0"/>
              <a:t> </a:t>
            </a:r>
            <a:r>
              <a:rPr lang="ru-RU" sz="2800" dirty="0" smtClean="0"/>
              <a:t>сравнения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0872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имеется сравнение</a:t>
            </a:r>
            <a:r>
              <a:rPr lang="en-US" sz="2400" dirty="0" smtClean="0"/>
              <a:t> </a:t>
            </a:r>
            <a:r>
              <a:rPr lang="ru-RU" sz="2400" dirty="0" smtClean="0"/>
              <a:t>при</a:t>
            </a:r>
            <a:r>
              <a:rPr lang="en-US" sz="2400" dirty="0" smtClean="0"/>
              <a:t> </a:t>
            </a:r>
            <a:r>
              <a:rPr lang="ru-RU" sz="2400" dirty="0" smtClean="0"/>
              <a:t>превосходной</a:t>
            </a:r>
            <a:r>
              <a:rPr lang="en-US" sz="2400" dirty="0" smtClean="0"/>
              <a:t> </a:t>
            </a:r>
            <a:r>
              <a:rPr lang="ru-RU" sz="2400" dirty="0" smtClean="0"/>
              <a:t>степени, то обычно</a:t>
            </a:r>
            <a:r>
              <a:rPr lang="en-US" sz="2400" dirty="0" smtClean="0"/>
              <a:t> </a:t>
            </a:r>
            <a:r>
              <a:rPr lang="ru-RU" sz="2400" dirty="0" smtClean="0"/>
              <a:t>употребляются</a:t>
            </a:r>
            <a:r>
              <a:rPr lang="en-US" sz="2400" dirty="0" smtClean="0"/>
              <a:t> </a:t>
            </a:r>
            <a:r>
              <a:rPr lang="ru-RU" sz="2400" dirty="0" smtClean="0"/>
              <a:t>предлоги </a:t>
            </a:r>
            <a:r>
              <a:rPr lang="ru-RU" sz="2400" dirty="0" err="1" smtClean="0">
                <a:solidFill>
                  <a:srgbClr val="7030A0"/>
                </a:solidFill>
              </a:rPr>
              <a:t>von</a:t>
            </a:r>
            <a:r>
              <a:rPr lang="ru-RU" sz="2400" dirty="0" smtClean="0">
                <a:solidFill>
                  <a:srgbClr val="7030A0"/>
                </a:solidFill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</a:rPr>
              <a:t>unter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27210" y="2925588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Er ist der beste </a:t>
            </a:r>
            <a:r>
              <a:rPr lang="de-DE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von (unter) 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allen meinen Freunden.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1" y="2204864"/>
            <a:ext cx="4242319" cy="282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7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28055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Употребление</a:t>
            </a:r>
            <a:r>
              <a:rPr lang="en-US" sz="2800" dirty="0" smtClean="0"/>
              <a:t> </a:t>
            </a:r>
            <a:r>
              <a:rPr lang="ru-RU" sz="2800" dirty="0" smtClean="0"/>
              <a:t>степеней</a:t>
            </a:r>
            <a:r>
              <a:rPr lang="en-US" sz="2800" dirty="0" smtClean="0"/>
              <a:t> </a:t>
            </a:r>
            <a:r>
              <a:rPr lang="ru-RU" sz="2800" dirty="0" smtClean="0"/>
              <a:t>сравнения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87724" y="764645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Несклоняемая</a:t>
            </a:r>
            <a:r>
              <a:rPr lang="en-US" sz="2400" dirty="0" smtClean="0"/>
              <a:t> </a:t>
            </a:r>
            <a:r>
              <a:rPr lang="ru-RU" sz="2400" dirty="0" smtClean="0"/>
              <a:t>форма с </a:t>
            </a:r>
            <a:r>
              <a:rPr lang="ru-RU" sz="2400" dirty="0" err="1" smtClean="0">
                <a:solidFill>
                  <a:srgbClr val="7030A0"/>
                </a:solidFill>
              </a:rPr>
              <a:t>am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употребляется</a:t>
            </a:r>
            <a:r>
              <a:rPr lang="en-US" sz="2400" dirty="0" smtClean="0"/>
              <a:t> </a:t>
            </a:r>
            <a:r>
              <a:rPr lang="ru-RU" sz="2400" dirty="0" smtClean="0"/>
              <a:t>обычно в конце</a:t>
            </a:r>
            <a:r>
              <a:rPr lang="en-US" sz="2400" dirty="0" smtClean="0"/>
              <a:t> </a:t>
            </a:r>
            <a:r>
              <a:rPr lang="ru-RU" sz="2400" dirty="0" smtClean="0"/>
              <a:t>предложения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5654208"/>
            <a:ext cx="6421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Hier ist der See </a:t>
            </a:r>
            <a:r>
              <a:rPr lang="de-DE" sz="2800" b="1" u="sng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am </a:t>
            </a:r>
            <a:r>
              <a:rPr lang="de-DE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schönsten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32" y="2192288"/>
            <a:ext cx="4824536" cy="321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4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Поставьте прилагательное в сравнительную степень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78767" y="2060848"/>
            <a:ext cx="8229600" cy="464185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1. </a:t>
            </a:r>
            <a:r>
              <a:rPr lang="de-DE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Die Donau ist </a:t>
            </a:r>
            <a:r>
              <a:rPr lang="ru-RU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(</a:t>
            </a:r>
            <a:r>
              <a:rPr lang="de-DE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lang</a:t>
            </a:r>
            <a:r>
              <a:rPr lang="ru-RU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  <a:r>
              <a:rPr lang="de-DE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als die Spree. </a:t>
            </a:r>
            <a:r>
              <a:rPr lang="de-DE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2. Der Winter ist 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</a:t>
            </a:r>
            <a:r>
              <a:rPr lang="de-DE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kalt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  <a:r>
              <a:rPr lang="de-DE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als der Herbst. 3. Mein Opa ist 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</a:t>
            </a:r>
            <a:r>
              <a:rPr lang="de-DE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alt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  <a:r>
              <a:rPr lang="de-DE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als meine Oma. 4. Ich stehe 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</a:t>
            </a:r>
            <a:r>
              <a:rPr lang="de-DE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früh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  <a:r>
              <a:rPr lang="de-DE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als meine Eltern. 5. Afrika ist 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</a:t>
            </a:r>
            <a:r>
              <a:rPr lang="de-DE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groß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  <a:r>
              <a:rPr lang="de-DE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als Grönland. 6. Der Löwe ist 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</a:t>
            </a:r>
            <a:r>
              <a:rPr lang="de-DE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stark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  <a:r>
              <a:rPr lang="de-DE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als der Hase. 7. Die Äpfel sind 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</a:t>
            </a:r>
            <a:r>
              <a:rPr lang="de-DE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billig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  <a:r>
              <a:rPr lang="de-DE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als die Aprikosen.  </a:t>
            </a:r>
            <a:endParaRPr lang="ru-RU" sz="32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2.</a:t>
            </a:r>
            <a:r>
              <a:rPr lang="ru-RU" sz="2800" b="1" dirty="0" smtClean="0"/>
              <a:t>Вставьте правильные окончания</a:t>
            </a:r>
            <a:r>
              <a:rPr lang="en-US" sz="2800" b="1" dirty="0"/>
              <a:t> </a:t>
            </a:r>
            <a:r>
              <a:rPr lang="ru-RU" sz="2800" b="1" dirty="0" smtClean="0"/>
              <a:t>прилагательных в</a:t>
            </a:r>
            <a:r>
              <a:rPr lang="en-US" sz="2800" b="1" dirty="0" smtClean="0"/>
              <a:t> </a:t>
            </a:r>
            <a:r>
              <a:rPr lang="ru-RU" sz="2800" b="1" dirty="0" smtClean="0"/>
              <a:t>сравнительной или</a:t>
            </a:r>
            <a:r>
              <a:rPr lang="en-US" sz="2800" b="1" dirty="0" smtClean="0"/>
              <a:t> </a:t>
            </a:r>
            <a:r>
              <a:rPr lang="ru-RU" sz="2800" b="1" dirty="0" smtClean="0"/>
              <a:t>превосходной степен</a:t>
            </a:r>
            <a:r>
              <a:rPr lang="ru-RU" sz="2800" dirty="0" smtClean="0"/>
              <a:t>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76872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</a:t>
            </a:r>
            <a:r>
              <a:rPr lang="en-US" sz="2800" dirty="0">
                <a:solidFill>
                  <a:srgbClr val="002060"/>
                </a:solidFill>
              </a:rPr>
              <a:t>. Das Wetter ist </a:t>
            </a:r>
            <a:r>
              <a:rPr lang="en-US" sz="2800" dirty="0" err="1">
                <a:solidFill>
                  <a:srgbClr val="002060"/>
                </a:solidFill>
              </a:rPr>
              <a:t>heute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schön</a:t>
            </a:r>
            <a:r>
              <a:rPr lang="en-US" sz="2800" dirty="0">
                <a:solidFill>
                  <a:srgbClr val="002060"/>
                </a:solidFill>
              </a:rPr>
              <a:t>) </a:t>
            </a:r>
            <a:r>
              <a:rPr lang="en-US" sz="2800" dirty="0" err="1">
                <a:solidFill>
                  <a:srgbClr val="002060"/>
                </a:solidFill>
              </a:rPr>
              <a:t>als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gestern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2. </a:t>
            </a:r>
            <a:r>
              <a:rPr lang="en-US" sz="2800" dirty="0" err="1">
                <a:solidFill>
                  <a:srgbClr val="002060"/>
                </a:solidFill>
              </a:rPr>
              <a:t>Er</a:t>
            </a:r>
            <a:r>
              <a:rPr lang="en-US" sz="2800" dirty="0">
                <a:solidFill>
                  <a:srgbClr val="002060"/>
                </a:solidFill>
              </a:rPr>
              <a:t> ist in der </a:t>
            </a:r>
            <a:r>
              <a:rPr lang="en-US" sz="2800" dirty="0" err="1">
                <a:solidFill>
                  <a:srgbClr val="002060"/>
                </a:solidFill>
              </a:rPr>
              <a:t>Klasse</a:t>
            </a:r>
            <a:r>
              <a:rPr lang="en-US" sz="2800" dirty="0">
                <a:solidFill>
                  <a:srgbClr val="002060"/>
                </a:solidFill>
              </a:rPr>
              <a:t> am (</a:t>
            </a:r>
            <a:r>
              <a:rPr lang="en-US" sz="2800" dirty="0" err="1">
                <a:solidFill>
                  <a:srgbClr val="002060"/>
                </a:solidFill>
              </a:rPr>
              <a:t>fleißig</a:t>
            </a:r>
            <a:r>
              <a:rPr lang="en-US" sz="2800" dirty="0">
                <a:solidFill>
                  <a:srgbClr val="002060"/>
                </a:solidFill>
              </a:rPr>
              <a:t>).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3. </a:t>
            </a:r>
            <a:r>
              <a:rPr lang="en-US" sz="2800" dirty="0" err="1" smtClean="0">
                <a:solidFill>
                  <a:srgbClr val="002060"/>
                </a:solidFill>
              </a:rPr>
              <a:t>Rechnest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du </a:t>
            </a:r>
            <a:r>
              <a:rPr lang="en-US" sz="2800" dirty="0" smtClean="0">
                <a:solidFill>
                  <a:srgbClr val="002060"/>
                </a:solidFill>
              </a:rPr>
              <a:t>(gut) </a:t>
            </a:r>
            <a:r>
              <a:rPr lang="en-US" sz="2800" dirty="0" err="1">
                <a:solidFill>
                  <a:srgbClr val="002060"/>
                </a:solidFill>
              </a:rPr>
              <a:t>als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deine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Kusine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4. </a:t>
            </a:r>
            <a:r>
              <a:rPr lang="en-US" sz="2800" dirty="0" err="1" smtClean="0">
                <a:solidFill>
                  <a:srgbClr val="002060"/>
                </a:solidFill>
              </a:rPr>
              <a:t>Wann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ist der </a:t>
            </a:r>
            <a:r>
              <a:rPr lang="en-US" sz="2800" dirty="0" smtClean="0">
                <a:solidFill>
                  <a:srgbClr val="002060"/>
                </a:solidFill>
              </a:rPr>
              <a:t>(</a:t>
            </a:r>
            <a:r>
              <a:rPr lang="en-US" sz="2800" dirty="0" err="1" smtClean="0">
                <a:solidFill>
                  <a:srgbClr val="002060"/>
                </a:solidFill>
              </a:rPr>
              <a:t>kurz</a:t>
            </a:r>
            <a:r>
              <a:rPr lang="en-US" sz="2800" dirty="0" smtClean="0">
                <a:solidFill>
                  <a:srgbClr val="002060"/>
                </a:solidFill>
              </a:rPr>
              <a:t>) </a:t>
            </a:r>
            <a:r>
              <a:rPr lang="en-US" sz="2800" dirty="0">
                <a:solidFill>
                  <a:srgbClr val="002060"/>
                </a:solidFill>
              </a:rPr>
              <a:t>Tag des </a:t>
            </a:r>
            <a:r>
              <a:rPr lang="en-US" sz="2800" dirty="0" err="1">
                <a:solidFill>
                  <a:srgbClr val="002060"/>
                </a:solidFill>
              </a:rPr>
              <a:t>Jahres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5.Ich </a:t>
            </a:r>
            <a:r>
              <a:rPr lang="en-US" sz="2800" dirty="0" err="1" smtClean="0">
                <a:solidFill>
                  <a:srgbClr val="002060"/>
                </a:solidFill>
              </a:rPr>
              <a:t>esse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Birne</a:t>
            </a:r>
            <a:r>
              <a:rPr lang="en-US" sz="2800" dirty="0" smtClean="0">
                <a:solidFill>
                  <a:srgbClr val="002060"/>
                </a:solidFill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</a:rPr>
              <a:t>gern</a:t>
            </a:r>
            <a:r>
              <a:rPr lang="en-US" sz="2800" dirty="0">
                <a:solidFill>
                  <a:srgbClr val="002060"/>
                </a:solidFill>
              </a:rPr>
              <a:t>) </a:t>
            </a:r>
            <a:r>
              <a:rPr lang="en-US" sz="2800" dirty="0" err="1">
                <a:solidFill>
                  <a:srgbClr val="002060"/>
                </a:solidFill>
              </a:rPr>
              <a:t>als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Äpfel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6.Diese </a:t>
            </a:r>
            <a:r>
              <a:rPr lang="en-US" sz="2800" dirty="0" err="1">
                <a:solidFill>
                  <a:srgbClr val="002060"/>
                </a:solidFill>
              </a:rPr>
              <a:t>Übung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ist</a:t>
            </a:r>
            <a:r>
              <a:rPr lang="en-US" sz="2800" dirty="0">
                <a:solidFill>
                  <a:srgbClr val="002060"/>
                </a:solidFill>
              </a:rPr>
              <a:t> am (</a:t>
            </a:r>
            <a:r>
              <a:rPr lang="en-US" sz="2800" dirty="0" err="1">
                <a:solidFill>
                  <a:srgbClr val="002060"/>
                </a:solidFill>
              </a:rPr>
              <a:t>schwer</a:t>
            </a:r>
            <a:r>
              <a:rPr lang="en-US" sz="2800" dirty="0">
                <a:solidFill>
                  <a:srgbClr val="002060"/>
                </a:solidFill>
              </a:rPr>
              <a:t>).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175351" cy="864095"/>
          </a:xfrm>
        </p:spPr>
        <p:txBody>
          <a:bodyPr/>
          <a:lstStyle/>
          <a:p>
            <a:pPr marL="182880" indent="0" algn="l">
              <a:buNone/>
            </a:pPr>
            <a:r>
              <a:rPr lang="ru-RU" dirty="0" smtClean="0"/>
              <a:t>          </a:t>
            </a:r>
            <a:r>
              <a:rPr lang="ru-RU" sz="3200" dirty="0" smtClean="0"/>
              <a:t>Содержание: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7560839" cy="482453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Степени сравнения в немецком языке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Положительная степень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Сравнительная  степень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Превосходная степень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Исключения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Употребление степеней сравнения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Упражнение 1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Упражнение 2</a:t>
            </a:r>
          </a:p>
        </p:txBody>
      </p:sp>
    </p:spTree>
    <p:extLst>
      <p:ext uri="{BB962C8B-B14F-4D97-AF65-F5344CB8AC3E}">
        <p14:creationId xmlns:p14="http://schemas.microsoft.com/office/powerpoint/2010/main" val="26322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Быстрее, выше, сильнее!</a:t>
            </a:r>
            <a:r>
              <a:rPr lang="de-DE" sz="32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de-DE" sz="32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1331641" y="1628800"/>
            <a:ext cx="6552728" cy="428148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de-DE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6000" b="1" dirty="0" smtClean="0">
                <a:solidFill>
                  <a:schemeClr val="tx2"/>
                </a:solidFill>
                <a:latin typeface="Algerian" panose="04020705040A02060702" pitchFamily="82" charset="0"/>
                <a:cs typeface="Times New Roman" pitchFamily="18" charset="0"/>
              </a:rPr>
              <a:t>Schneller, </a:t>
            </a:r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6000" b="1" dirty="0" smtClean="0">
                <a:solidFill>
                  <a:schemeClr val="tx2"/>
                </a:solidFill>
                <a:latin typeface="Algerian" panose="04020705040A02060702" pitchFamily="82" charset="0"/>
                <a:cs typeface="Times New Roman" pitchFamily="18" charset="0"/>
              </a:rPr>
              <a:t>höher, </a:t>
            </a:r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6000" b="1" dirty="0" smtClean="0">
                <a:solidFill>
                  <a:schemeClr val="tx2"/>
                </a:solidFill>
                <a:latin typeface="Algerian" panose="04020705040A02060702" pitchFamily="82" charset="0"/>
                <a:cs typeface="Times New Roman" pitchFamily="18" charset="0"/>
              </a:rPr>
              <a:t>stärker</a:t>
            </a:r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b="1" dirty="0" smtClean="0">
              <a:solidFill>
                <a:schemeClr val="tx2"/>
              </a:solidFill>
            </a:endParaRPr>
          </a:p>
          <a:p>
            <a:pPr algn="ctr">
              <a:buFont typeface="Arial" charset="0"/>
              <a:buNone/>
            </a:pP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9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Степени сравнения  прилагательных и наречий в немецком языке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833" y="191683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Качественные прилагательные  и наречия  имеют три степени  сравнения: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5970" y="328498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Положительную  степень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Positiv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2782" y="4005064"/>
            <a:ext cx="6978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Сравнительную степень   </a:t>
            </a:r>
            <a:r>
              <a:rPr lang="ru-RU" sz="2000" dirty="0" smtClean="0"/>
              <a:t>-     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Komparativ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5970" y="4761284"/>
            <a:ext cx="7035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Превосходную степень    </a:t>
            </a:r>
            <a:r>
              <a:rPr lang="ru-RU" sz="2000" dirty="0" smtClean="0"/>
              <a:t>-     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Superlativ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74638"/>
            <a:ext cx="82296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ru-RU" sz="4000" dirty="0" smtClean="0">
                <a:latin typeface="Bookman Old Style" panose="02050604050505020204" pitchFamily="18" charset="0"/>
                <a:cs typeface="Times New Roman" pitchFamily="18" charset="0"/>
              </a:rPr>
              <a:t>Положительная</a:t>
            </a:r>
            <a:r>
              <a:rPr lang="de-DE" sz="40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Bookman Old Style" panose="02050604050505020204" pitchFamily="18" charset="0"/>
                <a:cs typeface="Times New Roman" pitchFamily="18" charset="0"/>
              </a:rPr>
              <a:t>(</a:t>
            </a:r>
            <a:r>
              <a:rPr lang="de-DE" sz="4000" dirty="0" smtClean="0">
                <a:latin typeface="Bookman Old Style" panose="02050604050505020204" pitchFamily="18" charset="0"/>
                <a:cs typeface="Times New Roman" pitchFamily="18" charset="0"/>
              </a:rPr>
              <a:t>der Positiv</a:t>
            </a:r>
            <a:r>
              <a:rPr lang="ru-RU" sz="4000" dirty="0" smtClean="0">
                <a:latin typeface="Bookman Old Style" panose="02050604050505020204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Является основной, т.е. исходной для образования  двух других:</a:t>
            </a:r>
          </a:p>
          <a:p>
            <a:pPr>
              <a:buFont typeface="Arial" charset="0"/>
              <a:buNone/>
            </a:pP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billig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дешевый</a:t>
            </a:r>
            <a:endParaRPr lang="de-DE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de-DE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interessant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интересный</a:t>
            </a:r>
            <a:endParaRPr lang="de-DE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de-DE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schön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красивый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4356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5" y="274638"/>
            <a:ext cx="8928546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Сравнительная (</a:t>
            </a:r>
            <a:r>
              <a:rPr lang="de-DE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der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К</a:t>
            </a:r>
            <a:r>
              <a:rPr lang="de-DE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omparativ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07505" y="1268760"/>
            <a:ext cx="8928545" cy="5328592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Образуется путём прибавления суффикса </a:t>
            </a:r>
          </a:p>
          <a:p>
            <a:pPr algn="ctr">
              <a:buFont typeface="Arial" charset="0"/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de-DE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billig</a:t>
            </a:r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billig</a:t>
            </a:r>
            <a:r>
              <a:rPr lang="en-US" sz="360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er</a:t>
            </a:r>
            <a:endParaRPr lang="en-US" sz="3600" dirty="0" smtClean="0">
              <a:solidFill>
                <a:srgbClr val="7030A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Interessant-interessant</a:t>
            </a:r>
            <a:r>
              <a:rPr lang="en-US" sz="360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er</a:t>
            </a:r>
            <a:endParaRPr lang="en-US" sz="3600" dirty="0" smtClean="0">
              <a:solidFill>
                <a:srgbClr val="7030A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Sch</a:t>
            </a:r>
            <a:r>
              <a:rPr lang="de-DE" sz="36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ön</a:t>
            </a:r>
            <a:r>
              <a:rPr lang="de-DE" sz="36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-</a:t>
            </a:r>
            <a:r>
              <a:rPr lang="de-DE" sz="36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schön</a:t>
            </a:r>
            <a:r>
              <a:rPr lang="de-DE" sz="3600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er</a:t>
            </a:r>
            <a:endParaRPr lang="ru-RU" sz="4800" dirty="0" smtClean="0">
              <a:solidFill>
                <a:srgbClr val="7030A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14751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Превосходная степень  имеет 2 формы: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9683" y="1905712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1 форма образуется </a:t>
            </a:r>
            <a:r>
              <a:rPr lang="ru-RU" sz="2000" dirty="0"/>
              <a:t>с помощью добавления суффикса  – </a:t>
            </a:r>
            <a:r>
              <a:rPr lang="ru-RU" sz="2000" dirty="0">
                <a:solidFill>
                  <a:srgbClr val="7030A0"/>
                </a:solidFill>
              </a:rPr>
              <a:t>(e)</a:t>
            </a:r>
            <a:r>
              <a:rPr lang="ru-RU" sz="2000" dirty="0" err="1">
                <a:solidFill>
                  <a:srgbClr val="7030A0"/>
                </a:solidFill>
              </a:rPr>
              <a:t>ste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5920" y="413688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2 </a:t>
            </a:r>
            <a:r>
              <a:rPr lang="ru-RU" sz="2000" dirty="0" smtClean="0"/>
              <a:t>форма </a:t>
            </a:r>
            <a:r>
              <a:rPr lang="ru-RU" sz="2000" dirty="0"/>
              <a:t>состоит </a:t>
            </a:r>
            <a:r>
              <a:rPr lang="ru-RU" sz="2000" dirty="0" smtClean="0"/>
              <a:t>из : </a:t>
            </a:r>
            <a:r>
              <a:rPr lang="ru-RU" sz="2000" dirty="0" err="1"/>
              <a:t>am</a:t>
            </a:r>
            <a:r>
              <a:rPr lang="ru-RU" sz="2000" dirty="0"/>
              <a:t> + суффикс–</a:t>
            </a:r>
            <a:r>
              <a:rPr lang="ru-RU" sz="2000" dirty="0" err="1"/>
              <a:t>sten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536996"/>
            <a:ext cx="5382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modern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modern</a:t>
            </a:r>
            <a:r>
              <a:rPr lang="de-DE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sten</a:t>
            </a:r>
          </a:p>
          <a:p>
            <a:pPr algn="ctr"/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  interessant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ineressant</a:t>
            </a:r>
            <a:r>
              <a:rPr lang="de-DE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sten</a:t>
            </a:r>
            <a:endParaRPr lang="de-DE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schnell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schnell</a:t>
            </a:r>
            <a:r>
              <a:rPr lang="de-DE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sten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" y="67906"/>
            <a:ext cx="8229600" cy="70609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Превосходная (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der Superlativ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3200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564904"/>
            <a:ext cx="8162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Schnell - </a:t>
            </a:r>
            <a:r>
              <a:rPr lang="en-US" sz="2400" dirty="0"/>
              <a:t>der, die, das </a:t>
            </a:r>
            <a:r>
              <a:rPr lang="en-US" sz="2400" dirty="0" err="1" smtClean="0"/>
              <a:t>schnell</a:t>
            </a:r>
            <a:r>
              <a:rPr lang="en-US" sz="2400" dirty="0" err="1" smtClean="0">
                <a:solidFill>
                  <a:srgbClr val="7030A0"/>
                </a:solidFill>
              </a:rPr>
              <a:t>ste</a:t>
            </a:r>
            <a:endParaRPr lang="ru-RU" sz="2400" dirty="0">
              <a:solidFill>
                <a:srgbClr val="7030A0"/>
              </a:solidFill>
            </a:endParaRPr>
          </a:p>
          <a:p>
            <a:pPr algn="ctr"/>
            <a:r>
              <a:rPr lang="en-US" sz="2400" dirty="0" err="1" smtClean="0"/>
              <a:t>langsam</a:t>
            </a:r>
            <a:r>
              <a:rPr lang="en-US" sz="2400" dirty="0" smtClean="0"/>
              <a:t>- </a:t>
            </a:r>
            <a:r>
              <a:rPr lang="en-US" sz="2400" dirty="0"/>
              <a:t>der, die, das </a:t>
            </a:r>
            <a:r>
              <a:rPr lang="en-US" sz="2400" dirty="0" err="1"/>
              <a:t>langsam</a:t>
            </a:r>
            <a:r>
              <a:rPr lang="en-US" sz="2400" dirty="0" err="1">
                <a:solidFill>
                  <a:srgbClr val="7030A0"/>
                </a:solidFill>
              </a:rPr>
              <a:t>ste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62837"/>
            <a:ext cx="8229600" cy="645883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Исключения</a:t>
            </a:r>
            <a:endParaRPr lang="ru-RU" sz="3600" dirty="0" smtClean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26540" y="1196975"/>
            <a:ext cx="8229600" cy="492918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Односложные прилагательные с корневой гласной </a:t>
            </a:r>
            <a:r>
              <a:rPr lang="de-DE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a, o, u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получают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умлаут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Arial" charset="0"/>
              <a:buNone/>
            </a:pP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e-DE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nger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der l</a:t>
            </a:r>
            <a:r>
              <a:rPr lang="de-DE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ngste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am l</a:t>
            </a:r>
            <a:r>
              <a:rPr lang="de-DE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ngsten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jung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nger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der j</a:t>
            </a:r>
            <a:r>
              <a:rPr lang="de-DE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ngste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am j</a:t>
            </a:r>
            <a:r>
              <a:rPr lang="de-DE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ngsten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de-DE" sz="3200" dirty="0" smtClean="0"/>
              <a:t>groß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gr</a:t>
            </a:r>
            <a:r>
              <a:rPr lang="de-DE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ßer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der gr</a:t>
            </a:r>
            <a:r>
              <a:rPr lang="de-DE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ßte (am gr</a:t>
            </a:r>
            <a:r>
              <a:rPr lang="de-DE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ßten)</a:t>
            </a:r>
            <a:r>
              <a:rPr lang="de-DE" sz="3200" dirty="0" smtClean="0"/>
              <a:t> </a:t>
            </a:r>
          </a:p>
          <a:p>
            <a:pPr algn="ctr">
              <a:buFont typeface="Arial" charset="0"/>
              <a:buNone/>
            </a:pPr>
            <a:endParaRPr lang="de-DE" sz="3200" dirty="0"/>
          </a:p>
          <a:p>
            <a:pPr algn="ctr">
              <a:buFont typeface="Arial" charset="0"/>
              <a:buNone/>
            </a:pPr>
            <a:r>
              <a:rPr lang="ru-RU" sz="2000" dirty="0" smtClean="0"/>
              <a:t>Однако ,прилагательные  -  </a:t>
            </a:r>
            <a:r>
              <a:rPr lang="de-DE" sz="2800" dirty="0" smtClean="0">
                <a:solidFill>
                  <a:srgbClr val="7030A0"/>
                </a:solidFill>
              </a:rPr>
              <a:t>blond, falsch, schlank, rasch, klar, voll, froh, rot, bunt </a:t>
            </a:r>
            <a:r>
              <a:rPr lang="en-US" sz="2000" dirty="0" smtClean="0"/>
              <a:t>- </a:t>
            </a:r>
            <a:r>
              <a:rPr lang="ru-RU" sz="2000" dirty="0" smtClean="0"/>
              <a:t>умлаута не получают.</a:t>
            </a:r>
          </a:p>
        </p:txBody>
      </p:sp>
    </p:spTree>
    <p:extLst>
      <p:ext uri="{BB962C8B-B14F-4D97-AF65-F5344CB8AC3E}">
        <p14:creationId xmlns:p14="http://schemas.microsoft.com/office/powerpoint/2010/main" val="37237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62837"/>
            <a:ext cx="8229600" cy="645883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Исключения</a:t>
            </a:r>
            <a:endParaRPr lang="ru-RU" sz="3600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340768"/>
            <a:ext cx="8229600" cy="471328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Умлаут не получают также и прилагательные с дифтонгом </a:t>
            </a:r>
            <a:r>
              <a:rPr lang="de-DE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e-DE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e-DE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ter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der l</a:t>
            </a:r>
            <a:r>
              <a:rPr lang="de-DE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teste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am l</a:t>
            </a:r>
            <a:r>
              <a:rPr lang="de-DE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testen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e-DE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e-DE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ler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der f</a:t>
            </a:r>
            <a:r>
              <a:rPr lang="de-DE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lste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am f</a:t>
            </a:r>
            <a:r>
              <a:rPr lang="de-DE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lsten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schl</a:t>
            </a:r>
            <a:r>
              <a:rPr lang="de-DE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schl</a:t>
            </a:r>
            <a:r>
              <a:rPr lang="de-DE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der schl</a:t>
            </a:r>
            <a:r>
              <a:rPr lang="de-DE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ste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am schl</a:t>
            </a:r>
            <a:r>
              <a:rPr lang="de-DE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sten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09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D88325B-0629-48B1-9B36-2537C7B0FDE0}"/>
</file>

<file path=customXml/itemProps2.xml><?xml version="1.0" encoding="utf-8"?>
<ds:datastoreItem xmlns:ds="http://schemas.openxmlformats.org/officeDocument/2006/customXml" ds:itemID="{DABB0690-A5F1-4874-85DE-EA4DB00E12D7}"/>
</file>

<file path=customXml/itemProps3.xml><?xml version="1.0" encoding="utf-8"?>
<ds:datastoreItem xmlns:ds="http://schemas.openxmlformats.org/officeDocument/2006/customXml" ds:itemID="{1962385A-AC2E-4D69-8E41-34C571874EEC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186</TotalTime>
  <Words>617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Начальная</vt:lpstr>
      <vt:lpstr>Презентация по немецкому языку по теме  «Степени сравнения прилагательных и наречий  в немецком языке»</vt:lpstr>
      <vt:lpstr>          Содержание: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Степени сравнения прилагательных и наречий в немецком языке</dc:title>
  <dc:creator>user</dc:creator>
  <cp:lastModifiedBy>Olesya Drobyshevskaya</cp:lastModifiedBy>
  <cp:revision>23</cp:revision>
  <dcterms:created xsi:type="dcterms:W3CDTF">2014-01-05T12:34:21Z</dcterms:created>
  <dcterms:modified xsi:type="dcterms:W3CDTF">2015-04-24T11:28:21Z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